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2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42" autoAdjust="0"/>
    <p:restoredTop sz="94660"/>
  </p:normalViewPr>
  <p:slideViewPr>
    <p:cSldViewPr snapToGrid="0">
      <p:cViewPr>
        <p:scale>
          <a:sx n="100" d="100"/>
          <a:sy n="100" d="100"/>
        </p:scale>
        <p:origin x="6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/>
        </p:nvSpPr>
        <p:spPr>
          <a:xfrm>
            <a:off x="628648" y="1362089"/>
            <a:ext cx="7886700" cy="862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Summary </a:t>
            </a:r>
            <a:endParaRPr lang="ko-KR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내용 개체 틀 2"/>
          <p:cNvSpPr>
            <a:spLocks noGrp="1"/>
          </p:cNvSpPr>
          <p:nvPr/>
        </p:nvSpPr>
        <p:spPr>
          <a:xfrm>
            <a:off x="628650" y="826977"/>
            <a:ext cx="7886700" cy="36680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latinLnBrk="0">
              <a:lnSpc>
                <a:spcPct val="150000"/>
              </a:lnSpc>
              <a:buNone/>
            </a:pPr>
            <a:endParaRPr lang="en-US" altLang="ko-KR" sz="1200" dirty="0" smtClean="0">
              <a:latin typeface="+mn-ea"/>
            </a:endParaRPr>
          </a:p>
          <a:p>
            <a:pPr marL="457200" lvl="1" indent="0" latinLnBrk="0">
              <a:lnSpc>
                <a:spcPct val="150000"/>
              </a:lnSpc>
              <a:buNone/>
            </a:pPr>
            <a:endParaRPr lang="ko-KR" altLang="en-US" sz="1200" dirty="0"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438980"/>
              </p:ext>
            </p:extLst>
          </p:nvPr>
        </p:nvGraphicFramePr>
        <p:xfrm>
          <a:off x="628649" y="1982714"/>
          <a:ext cx="7886701" cy="40843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987550">
                  <a:extLst>
                    <a:ext uri="{9D8B030D-6E8A-4147-A177-3AD203B41FA5}">
                      <a16:colId xmlns:a16="http://schemas.microsoft.com/office/drawing/2014/main" xmlns="" val="2754014304"/>
                    </a:ext>
                  </a:extLst>
                </a:gridCol>
                <a:gridCol w="5899151">
                  <a:extLst>
                    <a:ext uri="{9D8B030D-6E8A-4147-A177-3AD203B41FA5}">
                      <a16:colId xmlns:a16="http://schemas.microsoft.com/office/drawing/2014/main" xmlns="" val="2196809612"/>
                    </a:ext>
                  </a:extLst>
                </a:gridCol>
              </a:tblGrid>
              <a:tr h="294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</a:t>
                      </a:r>
                      <a:endParaRPr lang="ko-KR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ko-KR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1037208"/>
                  </a:ext>
                </a:extLst>
              </a:tr>
              <a:tr h="6131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Objectives </a:t>
                      </a:r>
                      <a:endParaRPr lang="ko-KR" altLang="en-US" sz="1400" dirty="0"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aseline="0" dirty="0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dirty="0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Identify the characteristics of rental housing complexes influencing vehicle usage rate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Investigate the attributes of the </a:t>
                      </a:r>
                      <a:r>
                        <a:rPr lang="en-US" altLang="ko-KR" sz="1200" dirty="0" err="1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HappyCar</a:t>
                      </a:r>
                      <a:endParaRPr lang="en-US" altLang="ko-KR" sz="1200" dirty="0" smtClean="0"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4848891"/>
                  </a:ext>
                </a:extLst>
              </a:tr>
              <a:tr h="5329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Data for Analysis</a:t>
                      </a:r>
                      <a:endParaRPr lang="ko-KR" altLang="en-US" sz="1400" dirty="0"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aseline="0" dirty="0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dirty="0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Survey data from </a:t>
                      </a:r>
                      <a:r>
                        <a:rPr lang="en-US" altLang="ko-KR" sz="1200" dirty="0" err="1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carsharing</a:t>
                      </a:r>
                      <a:r>
                        <a:rPr lang="en-US" altLang="ko-KR" sz="1200" dirty="0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members 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Operation record log files provided from a service operator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08153915"/>
                  </a:ext>
                </a:extLst>
              </a:tr>
              <a:tr h="10208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Methodology</a:t>
                      </a:r>
                    </a:p>
                    <a:p>
                      <a:pPr algn="ctr" latinLnBrk="1"/>
                      <a:endParaRPr lang="ko-KR" altLang="en-US" sz="1400" dirty="0"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200" dirty="0" smtClean="0"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Performance Analysis (IPA) technique </a:t>
                      </a:r>
                      <a:endParaRPr lang="en-US" altLang="ko-KR" sz="1200" dirty="0" smtClean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Times New Roman" panose="02020603050405020304" pitchFamily="18" charset="0"/>
                        </a:rPr>
                        <a:t>→ </a:t>
                      </a:r>
                      <a:r>
                        <a:rPr lang="en-US" altLang="ko-KR" sz="1200" dirty="0" smtClean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altLang="ko-KR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analyze which attributes of the </a:t>
                      </a:r>
                      <a:r>
                        <a:rPr lang="en-US" altLang="ko-KR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HappyCar</a:t>
                      </a:r>
                      <a:r>
                        <a:rPr lang="en-US" altLang="ko-KR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requires improvement </a:t>
                      </a:r>
                    </a:p>
                    <a:p>
                      <a:pPr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 regression model </a:t>
                      </a:r>
                      <a:endParaRPr lang="en-US" altLang="ko-KR" sz="1200" dirty="0" smtClean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Times New Roman" panose="02020603050405020304" pitchFamily="18" charset="0"/>
                        </a:rPr>
                        <a:t>→ </a:t>
                      </a:r>
                      <a:r>
                        <a:rPr lang="en-US" altLang="ko-KR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identify factors affecting vehicle usage rate</a:t>
                      </a:r>
                      <a:endParaRPr lang="en-US" altLang="ko-KR" sz="1200" dirty="0" smtClean="0"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04805038"/>
                  </a:ext>
                </a:extLst>
              </a:tr>
              <a:tr h="10144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Findings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possibility for the </a:t>
                      </a:r>
                      <a:r>
                        <a:rPr lang="en-US" altLang="ko-KR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carsharing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service to be an alternative transportation mode that can secure the mobility of a marginalized neighborhood was confirmed 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This study can help in determining the most appropriate supply sizes of the </a:t>
                      </a:r>
                      <a:r>
                        <a:rPr lang="en-US" altLang="ko-KR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HappyCar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service for each complex by considering the characteristics of rental housing complexes.</a:t>
                      </a:r>
                      <a:endParaRPr lang="en-US" altLang="ko-KR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34953072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490888" y="182880"/>
            <a:ext cx="8239226" cy="62660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>
            <a:off x="490887" y="1602306"/>
            <a:ext cx="82392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1454266" y="292429"/>
            <a:ext cx="6312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n>
                  <a:solidFill>
                    <a:srgbClr val="002060">
                      <a:alpha val="0"/>
                    </a:srgb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Investigating the Characteristics of </a:t>
            </a:r>
            <a:r>
              <a:rPr lang="en-US" altLang="ko-KR" b="1" dirty="0" err="1">
                <a:ln>
                  <a:solidFill>
                    <a:srgbClr val="002060">
                      <a:alpha val="0"/>
                    </a:srgb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Carsharing</a:t>
            </a:r>
            <a:r>
              <a:rPr lang="en-US" altLang="ko-KR" b="1" dirty="0">
                <a:ln>
                  <a:solidFill>
                    <a:srgbClr val="002060">
                      <a:alpha val="0"/>
                    </a:srgb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Usage Pattern for Public Rental Housing </a:t>
            </a:r>
            <a:r>
              <a:rPr lang="en-US" altLang="ko-KR" b="1" dirty="0" smtClean="0">
                <a:ln>
                  <a:solidFill>
                    <a:srgbClr val="002060">
                      <a:alpha val="0"/>
                    </a:srgb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Complexes</a:t>
            </a:r>
          </a:p>
          <a:p>
            <a:pPr algn="ctr"/>
            <a:r>
              <a:rPr lang="en-US" altLang="ko-KR" dirty="0" smtClean="0">
                <a:ln>
                  <a:solidFill>
                    <a:srgbClr val="002060">
                      <a:alpha val="0"/>
                    </a:srgb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Dong-</a:t>
            </a:r>
            <a:r>
              <a:rPr lang="en-US" altLang="ko-KR" dirty="0" err="1" smtClean="0">
                <a:ln>
                  <a:solidFill>
                    <a:srgbClr val="002060">
                      <a:alpha val="0"/>
                    </a:srgb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Joon</a:t>
            </a:r>
            <a:r>
              <a:rPr lang="en-US" altLang="ko-KR" dirty="0" smtClean="0">
                <a:ln>
                  <a:solidFill>
                    <a:srgbClr val="002060">
                      <a:alpha val="0"/>
                    </a:srgb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Woo</a:t>
            </a:r>
            <a:endParaRPr lang="en-US" altLang="ko-KR" dirty="0">
              <a:ln>
                <a:solidFill>
                  <a:srgbClr val="002060">
                    <a:alpha val="0"/>
                  </a:srgb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ko-KR" dirty="0" smtClean="0">
                <a:ln>
                  <a:solidFill>
                    <a:srgbClr val="002060">
                      <a:alpha val="0"/>
                    </a:srgb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(Seoul National Univ.)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506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48" y="4104313"/>
            <a:ext cx="3081783" cy="2188794"/>
          </a:xfrm>
          <a:prstGeom prst="rect">
            <a:avLst/>
          </a:prstGeom>
        </p:spPr>
      </p:pic>
      <p:sp>
        <p:nvSpPr>
          <p:cNvPr id="5" name="제목 1"/>
          <p:cNvSpPr>
            <a:spLocks noGrp="1"/>
          </p:cNvSpPr>
          <p:nvPr/>
        </p:nvSpPr>
        <p:spPr>
          <a:xfrm>
            <a:off x="628650" y="23013"/>
            <a:ext cx="7886700" cy="862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Summary 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내용 개체 틀 2"/>
          <p:cNvSpPr>
            <a:spLocks noGrp="1"/>
          </p:cNvSpPr>
          <p:nvPr/>
        </p:nvSpPr>
        <p:spPr>
          <a:xfrm>
            <a:off x="628650" y="826977"/>
            <a:ext cx="7886700" cy="5030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IPA Results</a:t>
            </a:r>
          </a:p>
          <a:p>
            <a:pPr latinLnBrk="0">
              <a:lnSpc>
                <a:spcPct val="150000"/>
              </a:lnSpc>
            </a:pPr>
            <a:endParaRPr lang="en-US" altLang="ko-KR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24213" lvl="1" indent="0">
              <a:lnSpc>
                <a:spcPct val="100000"/>
              </a:lnSpc>
            </a:pP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Increase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number of vehicles for the 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HappyCar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service fall into the Quadrant 1(Figure 3), indicating these attributes should be addressed and improved upon as soon as possible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954338" lvl="1" indent="0">
              <a:lnSpc>
                <a:spcPct val="100000"/>
              </a:lnSpc>
              <a:buNone/>
            </a:pPr>
            <a:endParaRPr lang="en-US" altLang="ko-KR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24213" lvl="1" indent="0">
              <a:lnSpc>
                <a:spcPct val="100000"/>
              </a:lnSpc>
            </a:pP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latin typeface="Times New Roman" panose="02020603050405020304" pitchFamily="18" charset="0"/>
                <a:ea typeface="-윤고딕320" panose="02030504000101010101" pitchFamily="18" charset="-127"/>
                <a:cs typeface="Times New Roman" panose="02020603050405020304" pitchFamily="18" charset="0"/>
              </a:rPr>
              <a:t>S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howed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three attributes including appropriateness of rental rates, thorough vehicle maintenance, and increase in the number of vehicles operated should be improved in order to make the 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HappyCar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service more convenient and comfort.</a:t>
            </a:r>
          </a:p>
          <a:p>
            <a:pPr marL="3494088" lvl="1" indent="-269875">
              <a:lnSpc>
                <a:spcPct val="100000"/>
              </a:lnSpc>
              <a:buNone/>
            </a:pPr>
            <a:endParaRPr lang="en-US" altLang="ko-KR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endParaRPr lang="en-US" altLang="ko-KR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Results of Beta Regression Model</a:t>
            </a:r>
            <a:endParaRPr lang="en-US" altLang="ko-KR" sz="1400" b="1" dirty="0">
              <a:latin typeface="+mn-ea"/>
            </a:endParaRPr>
          </a:p>
          <a:p>
            <a:pPr latinLnBrk="0">
              <a:lnSpc>
                <a:spcPct val="150000"/>
              </a:lnSpc>
            </a:pPr>
            <a:endParaRPr lang="en-US" altLang="ko-KR" sz="800" b="1" dirty="0">
              <a:latin typeface="+mn-ea"/>
            </a:endParaRPr>
          </a:p>
          <a:p>
            <a:pPr marL="3224213" lvl="1" indent="0">
              <a:lnSpc>
                <a:spcPct val="100000"/>
              </a:lnSpc>
            </a:pP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Usage rate in Type 2 and Type 3 was higher than Type 1, where the lowest-income households reside.</a:t>
            </a:r>
          </a:p>
          <a:p>
            <a:pPr marL="3224213" lvl="1" indent="0">
              <a:lnSpc>
                <a:spcPct val="100000"/>
              </a:lnSpc>
            </a:pP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Housing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complex with a higher number of households had a higher vehicle usage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rate.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24213" lvl="1" indent="0">
              <a:lnSpc>
                <a:spcPct val="100000"/>
              </a:lnSpc>
            </a:pP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Usage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increased as the component ratio of 3 or 4 person households in a complex was higher than the component ratio of 1 or 2 person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households.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그림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320866"/>
            <a:ext cx="3187179" cy="23481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직사각형 1"/>
          <p:cNvSpPr/>
          <p:nvPr/>
        </p:nvSpPr>
        <p:spPr>
          <a:xfrm>
            <a:off x="490888" y="182880"/>
            <a:ext cx="8239226" cy="62660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22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</TotalTime>
  <Words>293</Words>
  <Application>Microsoft Office PowerPoint</Application>
  <PresentationFormat>화면 슬라이드 쇼(4:3)</PresentationFormat>
  <Paragraphs>33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맑은 고딕</vt:lpstr>
      <vt:lpstr>-윤고딕320</vt:lpstr>
      <vt:lpstr>Arial</vt:lpstr>
      <vt:lpstr>Calibri</vt:lpstr>
      <vt:lpstr>Calibri Light</vt:lpstr>
      <vt:lpstr>Times New Roman</vt:lpstr>
      <vt:lpstr>Wingdings</vt:lpstr>
      <vt:lpstr>Office Theme</vt:lpstr>
      <vt:lpstr>Custom Design</vt:lpstr>
      <vt:lpstr>PowerPoint 프레젠테이션</vt:lpstr>
      <vt:lpstr>PowerPoint 프레젠테이션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Lee Jaeyeong</cp:lastModifiedBy>
  <cp:revision>86</cp:revision>
  <dcterms:created xsi:type="dcterms:W3CDTF">2016-12-19T23:39:08Z</dcterms:created>
  <dcterms:modified xsi:type="dcterms:W3CDTF">2016-12-27T03:11:23Z</dcterms:modified>
</cp:coreProperties>
</file>